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218"/>
    <a:srgbClr val="CE676A"/>
    <a:srgbClr val="FF7D8B"/>
    <a:srgbClr val="00A0A8"/>
    <a:srgbClr val="92D050"/>
    <a:srgbClr val="5D7373"/>
    <a:srgbClr val="FA5968"/>
    <a:srgbClr val="52CBBE"/>
    <a:srgbClr val="9B00D4"/>
    <a:srgbClr val="D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1" autoAdjust="0"/>
    <p:restoredTop sz="94660"/>
  </p:normalViewPr>
  <p:slideViewPr>
    <p:cSldViewPr snapToGrid="0">
      <p:cViewPr>
        <p:scale>
          <a:sx n="66" d="100"/>
          <a:sy n="66" d="100"/>
        </p:scale>
        <p:origin x="483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9B81-D1BB-4DF3-A8CC-0F35E61FCDB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4243074" y="4546024"/>
            <a:ext cx="7068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Mohamed Mahmoud El Badri         	 		     20194841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Mohab Khalid Mahmoud              	     		     20193015</a:t>
            </a:r>
          </a:p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Saif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Eldin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 Ashraf Taha                                 		     20191737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Ibrahim Ayman Ibrahim                              		     20193663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Andria Salah Roushdy                                                             20191266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Omar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Emad                                                                              20192796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12577526" y="37307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13030759" y="3730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3495078" y="37307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3944101" y="37307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4397361" y="37307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4859544" y="37307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5312869" y="0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99085-FA2D-070D-AC5F-586696FD2A49}"/>
              </a:ext>
            </a:extLst>
          </p:cNvPr>
          <p:cNvGrpSpPr/>
          <p:nvPr/>
        </p:nvGrpSpPr>
        <p:grpSpPr>
          <a:xfrm>
            <a:off x="-9324946" y="0"/>
            <a:ext cx="12482920" cy="6858000"/>
            <a:chOff x="-9296849" y="0"/>
            <a:chExt cx="1248292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F511AD-F935-A495-0BDE-744342EBB27D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DC309-7D4D-99E7-1CAE-BF5EA4E5CF9E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21527-47BD-1763-AD22-CC0CD2D4C9A4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17E20E-035B-475F-CBED-B34785EC81B1}"/>
              </a:ext>
            </a:extLst>
          </p:cNvPr>
          <p:cNvSpPr txBox="1"/>
          <p:nvPr/>
        </p:nvSpPr>
        <p:spPr>
          <a:xfrm>
            <a:off x="4243074" y="2133205"/>
            <a:ext cx="7068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Supervised by</a:t>
            </a:r>
          </a:p>
          <a:p>
            <a:pPr algn="ctr"/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Prof: Neveen Ibrahim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DR: Samah Ahmed Zaki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1057F71-F64C-35CE-CD61-93A9F268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49" y="296593"/>
            <a:ext cx="1186137" cy="1186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F0B97-D926-FD9B-4B47-798A54739458}"/>
              </a:ext>
            </a:extLst>
          </p:cNvPr>
          <p:cNvSpPr txBox="1"/>
          <p:nvPr/>
        </p:nvSpPr>
        <p:spPr>
          <a:xfrm>
            <a:off x="4998469" y="493754"/>
            <a:ext cx="3390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31218"/>
                </a:solidFill>
                <a:effectLst/>
                <a:latin typeface="inherit"/>
              </a:rPr>
              <a:t>Future University in Egypt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inherit"/>
              </a:rPr>
              <a:t>Faculty of Computers and Information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14287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9091649" y="1905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3A9A37-B51A-0C58-1837-CDE7E14283DC}"/>
              </a:ext>
            </a:extLst>
          </p:cNvPr>
          <p:cNvGrpSpPr/>
          <p:nvPr/>
        </p:nvGrpSpPr>
        <p:grpSpPr>
          <a:xfrm>
            <a:off x="14902792" y="-27813"/>
            <a:ext cx="12482920" cy="6913626"/>
            <a:chOff x="-9296849" y="0"/>
            <a:chExt cx="12482920" cy="691362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D6A335C-9088-9198-EA08-00B8C45E7EA3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8FB670-1CF0-0DD6-6241-694881EA3BBC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DC14E1-A542-78A8-4F9F-82FB588AE58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41D57-5219-4D1A-3554-276DE1AFB6FA}"/>
              </a:ext>
            </a:extLst>
          </p:cNvPr>
          <p:cNvGrpSpPr/>
          <p:nvPr/>
        </p:nvGrpSpPr>
        <p:grpSpPr>
          <a:xfrm>
            <a:off x="14453211" y="-27813"/>
            <a:ext cx="12482921" cy="6858000"/>
            <a:chOff x="-9766749" y="0"/>
            <a:chExt cx="12482921" cy="68580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AE8FD02-08C2-ECD3-B4D3-61E35792DF12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78D841-7F1F-83FD-0D08-8D43135761C4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FD20CD-E583-FB06-4043-315CBBB12961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58416-1D7D-E797-00DB-D72CF20B80C1}"/>
              </a:ext>
            </a:extLst>
          </p:cNvPr>
          <p:cNvGrpSpPr/>
          <p:nvPr/>
        </p:nvGrpSpPr>
        <p:grpSpPr>
          <a:xfrm>
            <a:off x="13999555" y="-27813"/>
            <a:ext cx="12482922" cy="6858000"/>
            <a:chOff x="-10231068" y="0"/>
            <a:chExt cx="12482922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B78186F-B6A8-478A-3CA7-376676D609C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9F4E4D9-6FC0-16E6-9E78-DBB265AB1596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C7A4E6-F92D-6037-CA12-E5A3045D8881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6EFF7A-D65F-E763-184A-C9A10E891621}"/>
              </a:ext>
            </a:extLst>
          </p:cNvPr>
          <p:cNvGrpSpPr/>
          <p:nvPr/>
        </p:nvGrpSpPr>
        <p:grpSpPr>
          <a:xfrm>
            <a:off x="13547052" y="-27813"/>
            <a:ext cx="12482923" cy="6858000"/>
            <a:chOff x="-10684854" y="0"/>
            <a:chExt cx="12482923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6DD7F6-7F81-354A-9E10-4CA01F758012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8D4919-3940-77AE-D653-16B128F051D0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BF8592-B339-7A5D-6C16-9CCD9D57D41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93C021-7A8F-C52C-C856-4E440E13FBE6}"/>
              </a:ext>
            </a:extLst>
          </p:cNvPr>
          <p:cNvGrpSpPr/>
          <p:nvPr/>
        </p:nvGrpSpPr>
        <p:grpSpPr>
          <a:xfrm>
            <a:off x="13101912" y="-27813"/>
            <a:ext cx="12482923" cy="6858000"/>
            <a:chOff x="-11138114" y="0"/>
            <a:chExt cx="12482923" cy="685800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489A55-FED1-1A3D-1B15-C7C9E56052F1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F757B88-CED8-E662-16D5-1F87B2556458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DFBDFC-EAD8-978D-F5B0-C04527598100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F8D2B3-7204-0358-C27E-5C0D960A3A22}"/>
              </a:ext>
            </a:extLst>
          </p:cNvPr>
          <p:cNvGrpSpPr/>
          <p:nvPr/>
        </p:nvGrpSpPr>
        <p:grpSpPr>
          <a:xfrm>
            <a:off x="12648650" y="-27813"/>
            <a:ext cx="12482924" cy="6858000"/>
            <a:chOff x="-11600297" y="0"/>
            <a:chExt cx="12482924" cy="6858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BDAEF2-78AC-064D-1CA9-9C67423407E8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19953C-0D27-F3B3-A843-739650250F63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54B6A9-019F-FC6D-34C3-4FDD7CE0F52C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759F897-CDD1-EF48-5BEF-634BCE484348}"/>
              </a:ext>
            </a:extLst>
          </p:cNvPr>
          <p:cNvGrpSpPr/>
          <p:nvPr/>
        </p:nvGrpSpPr>
        <p:grpSpPr>
          <a:xfrm>
            <a:off x="12202816" y="-27417"/>
            <a:ext cx="12482924" cy="6895307"/>
            <a:chOff x="-12129822" y="-37307"/>
            <a:chExt cx="12482924" cy="689530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2429A9-E2DD-D776-F24A-AA37051F9807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58CDD81-FFA8-522D-4946-1224B0E4AED9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13C6DF8-F52E-7D12-042B-0A9DC5A640C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2A1F3EB-56AB-F3F3-2B0B-E2E6E5C4F637}"/>
              </a:ext>
            </a:extLst>
          </p:cNvPr>
          <p:cNvSpPr txBox="1"/>
          <p:nvPr/>
        </p:nvSpPr>
        <p:spPr>
          <a:xfrm>
            <a:off x="5483279" y="11481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5968"/>
                </a:solidFill>
                <a:latin typeface="Tw Cen MT" panose="020B0602020104020603" pitchFamily="34" charset="0"/>
              </a:rPr>
              <a:t>ERD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63BC818-B863-235B-2943-775BDDEF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73" y="1011380"/>
            <a:ext cx="5242552" cy="51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65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9555968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065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90B14F3-89CF-8A2B-267A-1E6D002D6EDA}"/>
              </a:ext>
            </a:extLst>
          </p:cNvPr>
          <p:cNvSpPr txBox="1"/>
          <p:nvPr/>
        </p:nvSpPr>
        <p:spPr>
          <a:xfrm>
            <a:off x="5059899" y="260710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Flow chart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8B2B79-F971-68E5-3413-32756148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00" y="1146561"/>
            <a:ext cx="4400420" cy="5466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213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0013169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4197271" y="425072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EC630"/>
                </a:solidFill>
                <a:latin typeface="Tw Cen MT" panose="020B0602020104020603" pitchFamily="34" charset="0"/>
              </a:rPr>
              <a:t>Sequence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0B4EFF-2198-9B6E-0FEA-234093D9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54" y="1739898"/>
            <a:ext cx="3350633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0F6E3F5-A02C-CAB4-11FE-CA846EDD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20" y="1739897"/>
            <a:ext cx="4160454" cy="4305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10459834" y="1905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849215" y="63967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Architecture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8C64E650-5D24-B87F-7C43-1AC84F40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6"/>
          <a:stretch/>
        </p:blipFill>
        <p:spPr>
          <a:xfrm>
            <a:off x="2975333" y="1904488"/>
            <a:ext cx="6811302" cy="3826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09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10922017" y="1905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630249-B423-90DA-D167-813025AE74DC}"/>
              </a:ext>
            </a:extLst>
          </p:cNvPr>
          <p:cNvSpPr txBox="1"/>
          <p:nvPr/>
        </p:nvSpPr>
        <p:spPr>
          <a:xfrm>
            <a:off x="3356278" y="316508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Design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54542-74F0-8B56-BF57-6D2862E2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7" y="1704020"/>
            <a:ext cx="6520717" cy="41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11375342" y="-18257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A018E8-8EA5-1060-E975-86B594732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39" y="1433469"/>
            <a:ext cx="2269052" cy="147032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902C64-FFAD-3F88-B475-07C8C33D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41" y="3045328"/>
            <a:ext cx="2322848" cy="14923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309B5A-8108-5FE6-40B4-77B4D8C0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45" y="3045328"/>
            <a:ext cx="2320347" cy="1488566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4F9E54-68DE-3D44-C3C6-62D66EA1A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3041560"/>
            <a:ext cx="2326220" cy="1492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2C9687-A914-29C8-5459-5EC3CE773031}"/>
              </a:ext>
            </a:extLst>
          </p:cNvPr>
          <p:cNvSpPr txBox="1"/>
          <p:nvPr/>
        </p:nvSpPr>
        <p:spPr>
          <a:xfrm>
            <a:off x="2993016" y="225547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Our Games</a:t>
            </a:r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6C6F88-EEF5-984B-DDC7-C397ADAC8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1" y="4822861"/>
            <a:ext cx="2361843" cy="151518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CA075-B629-DABC-D5F4-01B02DEF1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12" y="4809551"/>
            <a:ext cx="2320347" cy="1499736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51E6C8-E4B8-34AE-067F-8FC239824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22" y="4830349"/>
            <a:ext cx="2361843" cy="15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1AA99F53-80E4-C643-03BA-82C37AB19D15}"/>
              </a:ext>
            </a:extLst>
          </p:cNvPr>
          <p:cNvGrpSpPr/>
          <p:nvPr/>
        </p:nvGrpSpPr>
        <p:grpSpPr>
          <a:xfrm>
            <a:off x="-290920" y="21189"/>
            <a:ext cx="12482920" cy="6913626"/>
            <a:chOff x="-9296849" y="0"/>
            <a:chExt cx="12482920" cy="691362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428A5B-1C7A-C2A1-7AA7-BC791CE3298F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5119CD-E8D5-4271-2B78-482B37CB7924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AA563-D762-26DA-6102-7B457A457D2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138F4C1-D49F-4229-9680-669DA0FEC710}"/>
              </a:ext>
            </a:extLst>
          </p:cNvPr>
          <p:cNvGrpSpPr/>
          <p:nvPr/>
        </p:nvGrpSpPr>
        <p:grpSpPr>
          <a:xfrm>
            <a:off x="-744246" y="0"/>
            <a:ext cx="12482921" cy="6858000"/>
            <a:chOff x="-9766749" y="0"/>
            <a:chExt cx="12482921" cy="68580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63D3A3B-E5F3-4761-9C9C-8870C0E71BAE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FC3583-B437-6FCE-1A97-B5276F14971E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DAE3F8-0566-442B-0ED9-926A9EED504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1A984D1-1869-70B6-40EF-DEACE306F3B3}"/>
              </a:ext>
            </a:extLst>
          </p:cNvPr>
          <p:cNvGrpSpPr/>
          <p:nvPr/>
        </p:nvGrpSpPr>
        <p:grpSpPr>
          <a:xfrm>
            <a:off x="-1195984" y="19050"/>
            <a:ext cx="12482922" cy="6858000"/>
            <a:chOff x="-10231068" y="0"/>
            <a:chExt cx="1248292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B1C79E-6EE8-75D9-EDAA-B407A6CEB536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A787A4A-FE61-BBF3-0960-D611FB48CC71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36AD0BB-4693-47F3-84FE-526AC2F6262A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840429-222D-4C68-F617-5FBFF948FC8E}"/>
              </a:ext>
            </a:extLst>
          </p:cNvPr>
          <p:cNvGrpSpPr/>
          <p:nvPr/>
        </p:nvGrpSpPr>
        <p:grpSpPr>
          <a:xfrm>
            <a:off x="-1616674" y="19050"/>
            <a:ext cx="12482923" cy="6858000"/>
            <a:chOff x="-10684854" y="0"/>
            <a:chExt cx="12482923" cy="6858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6FDFA5-3CDD-FA9A-DFE0-AEB2D6EB810E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688DD9E-4822-DAC0-1846-6B86DDA3F72A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A715-6CA1-46DE-8D42-D6E32F1BED94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AA1A0-3887-196E-3832-A0961F0C4C7D}"/>
              </a:ext>
            </a:extLst>
          </p:cNvPr>
          <p:cNvGrpSpPr/>
          <p:nvPr/>
        </p:nvGrpSpPr>
        <p:grpSpPr>
          <a:xfrm>
            <a:off x="-2041240" y="0"/>
            <a:ext cx="12482923" cy="6858000"/>
            <a:chOff x="-11138114" y="0"/>
            <a:chExt cx="12482923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3F2253-73D1-3EE4-3949-113BDBBB164C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B8AA6E4-A7A3-58C2-DC5C-E8B5FE01A86F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2D4E8BA-3CAB-C950-DD69-3FD053780894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02555E-2AFF-81DF-5D92-A04599067841}"/>
              </a:ext>
            </a:extLst>
          </p:cNvPr>
          <p:cNvGrpSpPr/>
          <p:nvPr/>
        </p:nvGrpSpPr>
        <p:grpSpPr>
          <a:xfrm>
            <a:off x="-2485299" y="0"/>
            <a:ext cx="12482924" cy="6858000"/>
            <a:chOff x="-11600297" y="0"/>
            <a:chExt cx="12482924" cy="6858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16004A5-EF13-FCEE-7607-9CC8E6EC8041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B33294-85D9-9BEA-6E0D-2B9D711F173B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0B8B191-8F5D-59DB-46C3-6FC2B5525FB4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F94741D-B686-8846-4CAB-5048ADF8F93E}"/>
              </a:ext>
            </a:extLst>
          </p:cNvPr>
          <p:cNvGrpSpPr/>
          <p:nvPr/>
        </p:nvGrpSpPr>
        <p:grpSpPr>
          <a:xfrm>
            <a:off x="-2915917" y="-36576"/>
            <a:ext cx="12482924" cy="6895307"/>
            <a:chOff x="-12129822" y="-37307"/>
            <a:chExt cx="12482924" cy="689530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79DA368-DB04-C23E-4969-D3AF6CC2EFCD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847D0-6168-E995-4FDD-0A6AB1C35576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D49873F-9A4C-A990-A339-D67A2FBF5450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8B53C4-400E-DB86-B585-D56F2F863A8E}"/>
              </a:ext>
            </a:extLst>
          </p:cNvPr>
          <p:cNvSpPr txBox="1"/>
          <p:nvPr/>
        </p:nvSpPr>
        <p:spPr>
          <a:xfrm>
            <a:off x="2101443" y="415596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Our Website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4FEC90-A7F4-00E0-BADF-192AAF0B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39" y="2033450"/>
            <a:ext cx="4706483" cy="3529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5A75D7-CA6A-1B7F-13BE-0F452CE0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98" y="1938200"/>
            <a:ext cx="2578115" cy="3720362"/>
          </a:xfrm>
          <a:prstGeom prst="roundRect">
            <a:avLst>
              <a:gd name="adj" fmla="val 287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57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599045"/>
            <a:ext cx="729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Thanks for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Listening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with great patience</a:t>
            </a:r>
          </a:p>
        </p:txBody>
      </p:sp>
    </p:spTree>
    <p:extLst>
      <p:ext uri="{BB962C8B-B14F-4D97-AF65-F5344CB8AC3E}">
        <p14:creationId xmlns:p14="http://schemas.microsoft.com/office/powerpoint/2010/main" val="366026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E6CA7E1E-DE16-46D2-BC77-FB0E0384FE83}"/>
              </a:ext>
            </a:extLst>
          </p:cNvPr>
          <p:cNvSpPr txBox="1"/>
          <p:nvPr/>
        </p:nvSpPr>
        <p:spPr>
          <a:xfrm>
            <a:off x="2448862" y="2659559"/>
            <a:ext cx="729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Any </a:t>
            </a:r>
            <a:r>
              <a:rPr lang="en-US" sz="4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Questions?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09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192D459-FCE7-47CA-AB13-2787C1BD3D6E}"/>
              </a:ext>
            </a:extLst>
          </p:cNvPr>
          <p:cNvSpPr txBox="1"/>
          <p:nvPr/>
        </p:nvSpPr>
        <p:spPr>
          <a:xfrm>
            <a:off x="3891517" y="2894879"/>
            <a:ext cx="44089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LUDOS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0F25633-FE09-42D0-A44F-74E9983F74AC}"/>
              </a:ext>
            </a:extLst>
          </p:cNvPr>
          <p:cNvSpPr/>
          <p:nvPr/>
        </p:nvSpPr>
        <p:spPr>
          <a:xfrm>
            <a:off x="841024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D3A4BC7-8D68-4489-80FA-C341813320EF}"/>
              </a:ext>
            </a:extLst>
          </p:cNvPr>
          <p:cNvSpPr/>
          <p:nvPr/>
        </p:nvSpPr>
        <p:spPr>
          <a:xfrm>
            <a:off x="8749203" y="2193545"/>
            <a:ext cx="2439954" cy="2439954"/>
          </a:xfrm>
          <a:prstGeom prst="ellipse">
            <a:avLst/>
          </a:prstGeom>
          <a:solidFill>
            <a:srgbClr val="9B0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5BD9A-7DF0-4A12-91C6-84EC12C32563}"/>
              </a:ext>
            </a:extLst>
          </p:cNvPr>
          <p:cNvSpPr/>
          <p:nvPr/>
        </p:nvSpPr>
        <p:spPr>
          <a:xfrm>
            <a:off x="896536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A00BE8-0011-C7B3-8FAF-6EE5C86EEA58}"/>
              </a:ext>
            </a:extLst>
          </p:cNvPr>
          <p:cNvGrpSpPr/>
          <p:nvPr/>
        </p:nvGrpSpPr>
        <p:grpSpPr>
          <a:xfrm>
            <a:off x="12192000" y="19877"/>
            <a:ext cx="12482920" cy="6858000"/>
            <a:chOff x="-9296849" y="0"/>
            <a:chExt cx="1248292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699EC-E783-66C9-7DBA-6AF660475188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66B1C60-F014-44B4-1DB4-61D7E9906268}"/>
                </a:ext>
              </a:extLst>
            </p:cNvPr>
            <p:cNvSpPr/>
            <p:nvPr/>
          </p:nvSpPr>
          <p:spPr>
            <a:xfrm>
              <a:off x="2728871" y="1524000"/>
              <a:ext cx="457200" cy="3835400"/>
            </a:xfrm>
            <a:prstGeom prst="roundRect">
              <a:avLst>
                <a:gd name="adj" fmla="val 2619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1CBDD7-9887-97FC-F8D2-B12048565778}"/>
                </a:ext>
              </a:extLst>
            </p:cNvPr>
            <p:cNvSpPr txBox="1"/>
            <p:nvPr/>
          </p:nvSpPr>
          <p:spPr>
            <a:xfrm rot="16200000">
              <a:off x="2410408" y="321086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75E63-BFFC-03FE-F645-EB136C0F5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93" y="2576573"/>
            <a:ext cx="1728032" cy="174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80476" y="40742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Today’s Topics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288BB9-3416-4CFE-91FC-BF96B9B9A281}"/>
              </a:ext>
            </a:extLst>
          </p:cNvPr>
          <p:cNvGrpSpPr/>
          <p:nvPr/>
        </p:nvGrpSpPr>
        <p:grpSpPr>
          <a:xfrm>
            <a:off x="3636742" y="2099298"/>
            <a:ext cx="3723411" cy="1113751"/>
            <a:chOff x="764723" y="2142394"/>
            <a:chExt cx="3723411" cy="111375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348A78-AC50-4E7B-AF20-3852D92362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9E6F78-6ACA-4437-94B3-0D7769DA5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DDA1F2-D40D-4C00-A335-B4D88888BC92}"/>
                </a:ext>
              </a:extLst>
            </p:cNvPr>
            <p:cNvSpPr txBox="1"/>
            <p:nvPr/>
          </p:nvSpPr>
          <p:spPr>
            <a:xfrm>
              <a:off x="1435200" y="2142394"/>
              <a:ext cx="305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Our problem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BF6E7-8671-43D2-A3E8-3F7696A91DBE}"/>
                </a:ext>
              </a:extLst>
            </p:cNvPr>
            <p:cNvSpPr txBox="1"/>
            <p:nvPr/>
          </p:nvSpPr>
          <p:spPr>
            <a:xfrm>
              <a:off x="1435199" y="2425148"/>
              <a:ext cx="3052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In this section, we will discuss the main problem that we built our project for.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CF8AB-183D-9171-3145-8ACB35446809}"/>
              </a:ext>
            </a:extLst>
          </p:cNvPr>
          <p:cNvGrpSpPr/>
          <p:nvPr/>
        </p:nvGrpSpPr>
        <p:grpSpPr>
          <a:xfrm>
            <a:off x="3636742" y="5039668"/>
            <a:ext cx="3739903" cy="1113751"/>
            <a:chOff x="3636742" y="5039668"/>
            <a:chExt cx="3739903" cy="11137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CDF167-4E4E-4CC2-B47B-2883318B61D0}"/>
                </a:ext>
              </a:extLst>
            </p:cNvPr>
            <p:cNvGrpSpPr/>
            <p:nvPr/>
          </p:nvGrpSpPr>
          <p:grpSpPr>
            <a:xfrm>
              <a:off x="3636742" y="5039668"/>
              <a:ext cx="3739903" cy="1113751"/>
              <a:chOff x="764723" y="4698436"/>
              <a:chExt cx="3739903" cy="11137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B8DF059-17CF-495B-8848-EBB609375ED1}"/>
                  </a:ext>
                </a:extLst>
              </p:cNvPr>
              <p:cNvSpPr/>
              <p:nvPr/>
            </p:nvSpPr>
            <p:spPr>
              <a:xfrm>
                <a:off x="764723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5358564-15ED-4751-92DA-C3A7FF66B07A}"/>
                  </a:ext>
                </a:extLst>
              </p:cNvPr>
              <p:cNvSpPr txBox="1"/>
              <p:nvPr/>
            </p:nvSpPr>
            <p:spPr>
              <a:xfrm>
                <a:off x="1435200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Scope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F7E93FD-6B1A-4AA3-A1E9-E79AA9F215E4}"/>
                  </a:ext>
                </a:extLst>
              </p:cNvPr>
              <p:cNvSpPr txBox="1"/>
              <p:nvPr/>
            </p:nvSpPr>
            <p:spPr>
              <a:xfrm>
                <a:off x="1435199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the people whom we target for our project.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618DA-3389-7EB9-3457-3527D8826801}"/>
                </a:ext>
              </a:extLst>
            </p:cNvPr>
            <p:cNvGrpSpPr/>
            <p:nvPr/>
          </p:nvGrpSpPr>
          <p:grpSpPr>
            <a:xfrm>
              <a:off x="3792814" y="5322665"/>
              <a:ext cx="331065" cy="365562"/>
              <a:chOff x="6357938" y="1647825"/>
              <a:chExt cx="465138" cy="464344"/>
            </a:xfrm>
            <a:solidFill>
              <a:schemeClr val="bg1"/>
            </a:solidFill>
          </p:grpSpPr>
          <p:sp>
            <p:nvSpPr>
              <p:cNvPr id="3" name="AutoShape 84">
                <a:extLst>
                  <a:ext uri="{FF2B5EF4-FFF2-40B4-BE49-F238E27FC236}">
                    <a16:creationId xmlns:a16="http://schemas.microsoft.com/office/drawing/2014/main" id="{5D0CF2B1-16FF-0C53-0D04-1BBD1F878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7938" y="1647825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8900"/>
                    </a:moveTo>
                    <a:cubicBezTo>
                      <a:pt x="20249" y="19643"/>
                      <a:pt x="19644" y="20249"/>
                      <a:pt x="18899" y="20249"/>
                    </a:cubicBezTo>
                    <a:lnTo>
                      <a:pt x="2699" y="20249"/>
                    </a:lnTo>
                    <a:cubicBezTo>
                      <a:pt x="1955" y="20249"/>
                      <a:pt x="1349" y="19643"/>
                      <a:pt x="1349" y="18900"/>
                    </a:cubicBezTo>
                    <a:lnTo>
                      <a:pt x="1349" y="5400"/>
                    </a:lnTo>
                    <a:cubicBezTo>
                      <a:pt x="1349" y="5027"/>
                      <a:pt x="1652" y="4725"/>
                      <a:pt x="2024" y="4725"/>
                    </a:cubicBezTo>
                    <a:lnTo>
                      <a:pt x="2699" y="4725"/>
                    </a:lnTo>
                    <a:lnTo>
                      <a:pt x="2699" y="18225"/>
                    </a:lnTo>
                    <a:cubicBezTo>
                      <a:pt x="2699" y="18598"/>
                      <a:pt x="3001" y="18900"/>
                      <a:pt x="3374" y="18900"/>
                    </a:cubicBezTo>
                    <a:cubicBezTo>
                      <a:pt x="3748" y="18900"/>
                      <a:pt x="4049" y="18598"/>
                      <a:pt x="4049" y="18225"/>
                    </a:cubicBezTo>
                    <a:lnTo>
                      <a:pt x="4049" y="2025"/>
                    </a:lnTo>
                    <a:cubicBezTo>
                      <a:pt x="4049" y="1652"/>
                      <a:pt x="4352" y="1350"/>
                      <a:pt x="4724" y="1350"/>
                    </a:cubicBezTo>
                    <a:lnTo>
                      <a:pt x="19575" y="1350"/>
                    </a:lnTo>
                    <a:cubicBezTo>
                      <a:pt x="19947" y="1350"/>
                      <a:pt x="20249" y="1652"/>
                      <a:pt x="20249" y="2025"/>
                    </a:cubicBezTo>
                    <a:cubicBezTo>
                      <a:pt x="20249" y="2025"/>
                      <a:pt x="20249" y="18900"/>
                      <a:pt x="20249" y="18900"/>
                    </a:cubicBezTo>
                    <a:close/>
                    <a:moveTo>
                      <a:pt x="19575" y="0"/>
                    </a:moveTo>
                    <a:lnTo>
                      <a:pt x="4724" y="0"/>
                    </a:lnTo>
                    <a:cubicBezTo>
                      <a:pt x="3606" y="0"/>
                      <a:pt x="2699" y="905"/>
                      <a:pt x="2699" y="2025"/>
                    </a:cubicBezTo>
                    <a:lnTo>
                      <a:pt x="2699" y="3375"/>
                    </a:lnTo>
                    <a:lnTo>
                      <a:pt x="2024" y="3375"/>
                    </a:lnTo>
                    <a:cubicBezTo>
                      <a:pt x="906" y="3375"/>
                      <a:pt x="0" y="4280"/>
                      <a:pt x="0" y="5400"/>
                    </a:cubicBezTo>
                    <a:lnTo>
                      <a:pt x="0" y="18900"/>
                    </a:lnTo>
                    <a:cubicBezTo>
                      <a:pt x="0" y="20391"/>
                      <a:pt x="1208" y="21599"/>
                      <a:pt x="2699" y="21599"/>
                    </a:cubicBezTo>
                    <a:lnTo>
                      <a:pt x="18899" y="21599"/>
                    </a:lnTo>
                    <a:cubicBezTo>
                      <a:pt x="20391" y="21599"/>
                      <a:pt x="21600" y="20391"/>
                      <a:pt x="21600" y="18900"/>
                    </a:cubicBezTo>
                    <a:lnTo>
                      <a:pt x="21600" y="2025"/>
                    </a:lnTo>
                    <a:cubicBezTo>
                      <a:pt x="21600" y="905"/>
                      <a:pt x="20693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" name="AutoShape 85">
                <a:extLst>
                  <a:ext uri="{FF2B5EF4-FFF2-40B4-BE49-F238E27FC236}">
                    <a16:creationId xmlns:a16="http://schemas.microsoft.com/office/drawing/2014/main" id="{C8FA0A69-F1B8-B681-60BD-BEDAD2FE6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821657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" name="AutoShape 86">
                <a:extLst>
                  <a:ext uri="{FF2B5EF4-FFF2-40B4-BE49-F238E27FC236}">
                    <a16:creationId xmlns:a16="http://schemas.microsoft.com/office/drawing/2014/main" id="{28D8E90C-33E9-CC22-175B-E923D7523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78000"/>
                <a:ext cx="130175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" name="AutoShape 87">
                <a:extLst>
                  <a:ext uri="{FF2B5EF4-FFF2-40B4-BE49-F238E27FC236}">
                    <a16:creationId xmlns:a16="http://schemas.microsoft.com/office/drawing/2014/main" id="{DD40B1D7-C872-C917-1CB9-135B0605A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734344"/>
                <a:ext cx="13017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00" y="21599"/>
                    </a:moveTo>
                    <a:lnTo>
                      <a:pt x="20400" y="21599"/>
                    </a:lnTo>
                    <a:cubicBezTo>
                      <a:pt x="21062" y="21599"/>
                      <a:pt x="21600" y="16748"/>
                      <a:pt x="21600" y="10800"/>
                    </a:cubicBezTo>
                    <a:cubicBezTo>
                      <a:pt x="21600" y="4830"/>
                      <a:pt x="21062" y="0"/>
                      <a:pt x="20400" y="0"/>
                    </a:cubicBezTo>
                    <a:lnTo>
                      <a:pt x="1200" y="0"/>
                    </a:lnTo>
                    <a:cubicBezTo>
                      <a:pt x="537" y="0"/>
                      <a:pt x="0" y="4830"/>
                      <a:pt x="0" y="10800"/>
                    </a:cubicBezTo>
                    <a:cubicBezTo>
                      <a:pt x="0" y="16748"/>
                      <a:pt x="537" y="21599"/>
                      <a:pt x="12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8">
                <a:extLst>
                  <a:ext uri="{FF2B5EF4-FFF2-40B4-BE49-F238E27FC236}">
                    <a16:creationId xmlns:a16="http://schemas.microsoft.com/office/drawing/2014/main" id="{8BB37D16-C39D-6BB0-0B37-21C7A24F1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89">
                <a:extLst>
                  <a:ext uri="{FF2B5EF4-FFF2-40B4-BE49-F238E27FC236}">
                    <a16:creationId xmlns:a16="http://schemas.microsoft.com/office/drawing/2014/main" id="{55584203-FE12-932A-B5F5-3CD73FC23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90">
                <a:extLst>
                  <a:ext uri="{FF2B5EF4-FFF2-40B4-BE49-F238E27FC236}">
                    <a16:creationId xmlns:a16="http://schemas.microsoft.com/office/drawing/2014/main" id="{4F43761A-6562-2DBB-3827-9E923DA7C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91">
                <a:extLst>
                  <a:ext uri="{FF2B5EF4-FFF2-40B4-BE49-F238E27FC236}">
                    <a16:creationId xmlns:a16="http://schemas.microsoft.com/office/drawing/2014/main" id="{16F387E8-BD50-3F04-16EC-300BF49F98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039938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92">
                <a:extLst>
                  <a:ext uri="{FF2B5EF4-FFF2-40B4-BE49-F238E27FC236}">
                    <a16:creationId xmlns:a16="http://schemas.microsoft.com/office/drawing/2014/main" id="{478B96B6-A5AE-3D56-360F-847552074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96282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93">
                <a:extLst>
                  <a:ext uri="{FF2B5EF4-FFF2-40B4-BE49-F238E27FC236}">
                    <a16:creationId xmlns:a16="http://schemas.microsoft.com/office/drawing/2014/main" id="{772F5D89-CB01-D2C1-21A3-97495F30F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952625"/>
                <a:ext cx="1301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00" y="0"/>
                    </a:moveTo>
                    <a:lnTo>
                      <a:pt x="1200" y="0"/>
                    </a:lnTo>
                    <a:cubicBezTo>
                      <a:pt x="537" y="0"/>
                      <a:pt x="0" y="4851"/>
                      <a:pt x="0" y="10800"/>
                    </a:cubicBezTo>
                    <a:cubicBezTo>
                      <a:pt x="0" y="16790"/>
                      <a:pt x="537" y="21599"/>
                      <a:pt x="1200" y="21599"/>
                    </a:cubicBezTo>
                    <a:lnTo>
                      <a:pt x="20400" y="21599"/>
                    </a:lnTo>
                    <a:cubicBezTo>
                      <a:pt x="21062" y="21599"/>
                      <a:pt x="21600" y="16790"/>
                      <a:pt x="21600" y="10800"/>
                    </a:cubicBezTo>
                    <a:cubicBezTo>
                      <a:pt x="21600" y="4851"/>
                      <a:pt x="21062" y="0"/>
                      <a:pt x="204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94">
                <a:extLst>
                  <a:ext uri="{FF2B5EF4-FFF2-40B4-BE49-F238E27FC236}">
                    <a16:creationId xmlns:a16="http://schemas.microsoft.com/office/drawing/2014/main" id="{4AFBADBC-08EE-B49C-EC0A-0CEB7412D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865313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69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69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95">
                <a:extLst>
                  <a:ext uri="{FF2B5EF4-FFF2-40B4-BE49-F238E27FC236}">
                    <a16:creationId xmlns:a16="http://schemas.microsoft.com/office/drawing/2014/main" id="{4A4D95F4-242C-D4F8-6A8B-52FDDB0E8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908969"/>
                <a:ext cx="289719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060" y="0"/>
                    </a:moveTo>
                    <a:lnTo>
                      <a:pt x="540" y="0"/>
                    </a:lnTo>
                    <a:cubicBezTo>
                      <a:pt x="242" y="0"/>
                      <a:pt x="0" y="4851"/>
                      <a:pt x="0" y="10800"/>
                    </a:cubicBezTo>
                    <a:cubicBezTo>
                      <a:pt x="0" y="16790"/>
                      <a:pt x="242" y="21599"/>
                      <a:pt x="540" y="21599"/>
                    </a:cubicBezTo>
                    <a:lnTo>
                      <a:pt x="21060" y="21599"/>
                    </a:lnTo>
                    <a:cubicBezTo>
                      <a:pt x="21357" y="21599"/>
                      <a:pt x="21600" y="16790"/>
                      <a:pt x="21600" y="10800"/>
                    </a:cubicBezTo>
                    <a:cubicBezTo>
                      <a:pt x="21600" y="4851"/>
                      <a:pt x="21357" y="0"/>
                      <a:pt x="210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96">
                <a:extLst>
                  <a:ext uri="{FF2B5EF4-FFF2-40B4-BE49-F238E27FC236}">
                    <a16:creationId xmlns:a16="http://schemas.microsoft.com/office/drawing/2014/main" id="{87C77CFD-CD42-E7AC-BBF9-DE8E71CD4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619" y="1705769"/>
                <a:ext cx="130175" cy="130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99" y="4792"/>
                    </a:moveTo>
                    <a:lnTo>
                      <a:pt x="16800" y="4792"/>
                    </a:lnTo>
                    <a:lnTo>
                      <a:pt x="16800" y="16797"/>
                    </a:lnTo>
                    <a:lnTo>
                      <a:pt x="4799" y="16797"/>
                    </a:lnTo>
                    <a:cubicBezTo>
                      <a:pt x="4799" y="16797"/>
                      <a:pt x="4799" y="4792"/>
                      <a:pt x="4799" y="4792"/>
                    </a:cubicBezTo>
                    <a:close/>
                    <a:moveTo>
                      <a:pt x="2399" y="21600"/>
                    </a:moveTo>
                    <a:lnTo>
                      <a:pt x="19199" y="21600"/>
                    </a:lnTo>
                    <a:cubicBezTo>
                      <a:pt x="20527" y="21600"/>
                      <a:pt x="21600" y="20523"/>
                      <a:pt x="21600" y="19198"/>
                    </a:cubicBezTo>
                    <a:lnTo>
                      <a:pt x="21600" y="2401"/>
                    </a:lnTo>
                    <a:cubicBezTo>
                      <a:pt x="21600" y="1076"/>
                      <a:pt x="20527" y="0"/>
                      <a:pt x="19199" y="0"/>
                    </a:cubicBezTo>
                    <a:lnTo>
                      <a:pt x="2399" y="0"/>
                    </a:lnTo>
                    <a:cubicBezTo>
                      <a:pt x="1072" y="0"/>
                      <a:pt x="0" y="1076"/>
                      <a:pt x="0" y="2401"/>
                    </a:cubicBezTo>
                    <a:lnTo>
                      <a:pt x="0" y="19198"/>
                    </a:lnTo>
                    <a:cubicBezTo>
                      <a:pt x="0" y="20523"/>
                      <a:pt x="1072" y="21600"/>
                      <a:pt x="2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7B933-61C7-C604-9C25-1ED33D2FF66B}"/>
              </a:ext>
            </a:extLst>
          </p:cNvPr>
          <p:cNvGrpSpPr/>
          <p:nvPr/>
        </p:nvGrpSpPr>
        <p:grpSpPr>
          <a:xfrm>
            <a:off x="7490946" y="3472569"/>
            <a:ext cx="3723411" cy="1113751"/>
            <a:chOff x="7490946" y="3472569"/>
            <a:chExt cx="3723411" cy="111375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1AF2231-68E2-48FF-89CE-79BBD0462A45}"/>
                </a:ext>
              </a:extLst>
            </p:cNvPr>
            <p:cNvGrpSpPr/>
            <p:nvPr/>
          </p:nvGrpSpPr>
          <p:grpSpPr>
            <a:xfrm>
              <a:off x="7490946" y="3472569"/>
              <a:ext cx="3723411" cy="1113751"/>
              <a:chOff x="4504627" y="3420415"/>
              <a:chExt cx="3723411" cy="111375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6376D93-A47A-4891-B521-83EF906F9AD5}"/>
                  </a:ext>
                </a:extLst>
              </p:cNvPr>
              <p:cNvSpPr/>
              <p:nvPr/>
            </p:nvSpPr>
            <p:spPr>
              <a:xfrm>
                <a:off x="4504627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B2CEBC-B42C-4CEE-AF0C-A6A30087FC8A}"/>
                  </a:ext>
                </a:extLst>
              </p:cNvPr>
              <p:cNvSpPr txBox="1"/>
              <p:nvPr/>
            </p:nvSpPr>
            <p:spPr>
              <a:xfrm>
                <a:off x="5175104" y="3420415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Architecture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894D12-D8D8-485A-9537-751AA635A75A}"/>
                  </a:ext>
                </a:extLst>
              </p:cNvPr>
              <p:cNvSpPr txBox="1"/>
              <p:nvPr/>
            </p:nvSpPr>
            <p:spPr>
              <a:xfrm>
                <a:off x="5175104" y="3703169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oversee the architectural aspects of the development of our project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1D25CD-0B62-53C6-3284-181F4A1BF362}"/>
                </a:ext>
              </a:extLst>
            </p:cNvPr>
            <p:cNvGrpSpPr/>
            <p:nvPr/>
          </p:nvGrpSpPr>
          <p:grpSpPr>
            <a:xfrm>
              <a:off x="7702806" y="3750720"/>
              <a:ext cx="245716" cy="360630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20" name="AutoShape 48">
                <a:extLst>
                  <a:ext uri="{FF2B5EF4-FFF2-40B4-BE49-F238E27FC236}">
                    <a16:creationId xmlns:a16="http://schemas.microsoft.com/office/drawing/2014/main" id="{A9243881-DBAE-AD79-0B61-FB567E8C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1" name="AutoShape 49">
                <a:extLst>
                  <a:ext uri="{FF2B5EF4-FFF2-40B4-BE49-F238E27FC236}">
                    <a16:creationId xmlns:a16="http://schemas.microsoft.com/office/drawing/2014/main" id="{68DA05BB-F98D-8766-FCC7-9DA6D3775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0">
                <a:extLst>
                  <a:ext uri="{FF2B5EF4-FFF2-40B4-BE49-F238E27FC236}">
                    <a16:creationId xmlns:a16="http://schemas.microsoft.com/office/drawing/2014/main" id="{3473EC8E-770C-D0FE-FF9F-C6B58AB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1">
                <a:extLst>
                  <a:ext uri="{FF2B5EF4-FFF2-40B4-BE49-F238E27FC236}">
                    <a16:creationId xmlns:a16="http://schemas.microsoft.com/office/drawing/2014/main" id="{AD458CB7-D8E4-84B6-60B6-8A391572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2B4005-BF07-2F76-D039-05E9723E7961}"/>
              </a:ext>
            </a:extLst>
          </p:cNvPr>
          <p:cNvGrpSpPr/>
          <p:nvPr/>
        </p:nvGrpSpPr>
        <p:grpSpPr>
          <a:xfrm>
            <a:off x="3636742" y="3472569"/>
            <a:ext cx="3197225" cy="1359972"/>
            <a:chOff x="3636742" y="3472569"/>
            <a:chExt cx="3197225" cy="135997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C647CB-D29E-443E-81E1-52289F6A983C}"/>
                </a:ext>
              </a:extLst>
            </p:cNvPr>
            <p:cNvGrpSpPr/>
            <p:nvPr/>
          </p:nvGrpSpPr>
          <p:grpSpPr>
            <a:xfrm>
              <a:off x="3636742" y="3472569"/>
              <a:ext cx="3197225" cy="1359972"/>
              <a:chOff x="764723" y="3420415"/>
              <a:chExt cx="3197225" cy="135997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601809-AB82-491C-9CD4-F00B9B8192F6}"/>
                  </a:ext>
                </a:extLst>
              </p:cNvPr>
              <p:cNvSpPr/>
              <p:nvPr/>
            </p:nvSpPr>
            <p:spPr>
              <a:xfrm>
                <a:off x="764723" y="3555165"/>
                <a:ext cx="662056" cy="662056"/>
              </a:xfrm>
              <a:prstGeom prst="ellipse">
                <a:avLst/>
              </a:prstGeom>
              <a:solidFill>
                <a:srgbClr val="03A1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E9FF2F8-16B4-445B-9E8A-23AC1537EBFA}"/>
                  </a:ext>
                </a:extLst>
              </p:cNvPr>
              <p:cNvSpPr txBox="1"/>
              <p:nvPr/>
            </p:nvSpPr>
            <p:spPr>
              <a:xfrm>
                <a:off x="1435200" y="3420415"/>
                <a:ext cx="2357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Objectives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AAAC3-36B3-4DA8-B475-71FCB7BD01ED}"/>
                  </a:ext>
                </a:extLst>
              </p:cNvPr>
              <p:cNvSpPr txBox="1"/>
              <p:nvPr/>
            </p:nvSpPr>
            <p:spPr>
              <a:xfrm>
                <a:off x="1435200" y="3703169"/>
                <a:ext cx="25267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The project's goals will be covered in this part, which will also attempt to achieve perfection.</a:t>
                </a:r>
              </a:p>
            </p:txBody>
          </p:sp>
        </p:grpSp>
        <p:sp>
          <p:nvSpPr>
            <p:cNvPr id="24" name="AutoShape 46">
              <a:extLst>
                <a:ext uri="{FF2B5EF4-FFF2-40B4-BE49-F238E27FC236}">
                  <a16:creationId xmlns:a16="http://schemas.microsoft.com/office/drawing/2014/main" id="{CD2D039B-A595-39AC-E755-8D44BAE28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410" y="3760994"/>
              <a:ext cx="451871" cy="3693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FFEEA9-5ABC-8D9D-5AC6-AB49B42C8C2E}"/>
              </a:ext>
            </a:extLst>
          </p:cNvPr>
          <p:cNvGrpSpPr/>
          <p:nvPr/>
        </p:nvGrpSpPr>
        <p:grpSpPr>
          <a:xfrm>
            <a:off x="7490946" y="2099298"/>
            <a:ext cx="3723411" cy="1113751"/>
            <a:chOff x="7490946" y="2099298"/>
            <a:chExt cx="3723411" cy="111375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3ECA54-CDD4-4E74-BC42-FA33EE4468B0}"/>
                </a:ext>
              </a:extLst>
            </p:cNvPr>
            <p:cNvGrpSpPr/>
            <p:nvPr/>
          </p:nvGrpSpPr>
          <p:grpSpPr>
            <a:xfrm>
              <a:off x="7490946" y="2099298"/>
              <a:ext cx="3723411" cy="1113751"/>
              <a:chOff x="4504627" y="2142394"/>
              <a:chExt cx="3723411" cy="11137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8705F0B-50EF-420F-A730-E6B725FD417A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8BA7715-428E-4FFF-927C-654996213057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Analysis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50CCC91-03EA-45AA-8D14-71F8E030767C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30529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discuss the process of determining the aspects of our project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E820BB-F7B2-9B2D-1A7E-B31E52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240" y="2380167"/>
              <a:ext cx="346006" cy="34600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66BE51-7FFC-EE45-F682-920C0F47485E}"/>
              </a:ext>
            </a:extLst>
          </p:cNvPr>
          <p:cNvGrpSpPr/>
          <p:nvPr/>
        </p:nvGrpSpPr>
        <p:grpSpPr>
          <a:xfrm>
            <a:off x="7490946" y="5039668"/>
            <a:ext cx="3739903" cy="1113751"/>
            <a:chOff x="7490946" y="5039668"/>
            <a:chExt cx="3739903" cy="111375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E7955F-2571-4E77-BA42-6D6F6C296851}"/>
                </a:ext>
              </a:extLst>
            </p:cNvPr>
            <p:cNvGrpSpPr/>
            <p:nvPr/>
          </p:nvGrpSpPr>
          <p:grpSpPr>
            <a:xfrm>
              <a:off x="7490946" y="5039668"/>
              <a:ext cx="3739903" cy="1113751"/>
              <a:chOff x="4504627" y="4698436"/>
              <a:chExt cx="3739903" cy="111375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6A2902-B174-406E-9A88-F668B0724C39}"/>
                  </a:ext>
                </a:extLst>
              </p:cNvPr>
              <p:cNvSpPr/>
              <p:nvPr/>
            </p:nvSpPr>
            <p:spPr>
              <a:xfrm>
                <a:off x="4504627" y="4833186"/>
                <a:ext cx="662056" cy="66205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A783419-B4DF-461E-B9A1-263AFC7A2F13}"/>
                  </a:ext>
                </a:extLst>
              </p:cNvPr>
              <p:cNvSpPr txBox="1"/>
              <p:nvPr/>
            </p:nvSpPr>
            <p:spPr>
              <a:xfrm>
                <a:off x="5175104" y="4698436"/>
                <a:ext cx="155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Design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FF43DD-425B-414D-B889-098D8D85626E}"/>
                  </a:ext>
                </a:extLst>
              </p:cNvPr>
              <p:cNvSpPr txBox="1"/>
              <p:nvPr/>
            </p:nvSpPr>
            <p:spPr>
              <a:xfrm>
                <a:off x="5175103" y="4981190"/>
                <a:ext cx="3069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In this section, we will show our mobile application UI and the website UI of our project.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BC5061-AE0E-F491-D664-DD73D2A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94" y="5322422"/>
              <a:ext cx="346006" cy="34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DE7D67-BEA4-A2F1-BB7E-BDBF61E3F91E}"/>
              </a:ext>
            </a:extLst>
          </p:cNvPr>
          <p:cNvSpPr txBox="1"/>
          <p:nvPr/>
        </p:nvSpPr>
        <p:spPr>
          <a:xfrm>
            <a:off x="4361740" y="49836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Problem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4CD9D-6730-FDEB-792C-DB11888DDB1E}"/>
              </a:ext>
            </a:extLst>
          </p:cNvPr>
          <p:cNvSpPr txBox="1"/>
          <p:nvPr/>
        </p:nvSpPr>
        <p:spPr>
          <a:xfrm>
            <a:off x="3421864" y="2217666"/>
            <a:ext cx="7691038" cy="220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Today's kids seem to spend too much time during the day using their own mobile smartphones and neglect the traditional way of learning.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Thus, our aim is to create free software that every child can use easily for learning and as a result, we chose to create a mobile educational application for kids.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CAB9EE2-3EC0-6ABA-C5DD-94D1A020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17" y="3938082"/>
            <a:ext cx="2652628" cy="2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578416" y="549212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51A3A-E7ED-9F4E-DF96-3584A02291A8}"/>
              </a:ext>
            </a:extLst>
          </p:cNvPr>
          <p:cNvSpPr txBox="1"/>
          <p:nvPr/>
        </p:nvSpPr>
        <p:spPr>
          <a:xfrm>
            <a:off x="2691340" y="1486928"/>
            <a:ext cx="7691038" cy="48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of making it simple and fun for any child to be able to cultivate their cognitive, innovative, and creative abilities,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there is no educational application that supports our Arabic language, our first priority is to deliver all game content in Arabic for Arab youngsters.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software will be divided into three sections: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preschool: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kids the letters, and shapes of animals and their sounds, and concepts of math.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middle school: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Advanced math, and the date and time.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high school: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will teach the children the concept of programming, and the concept of logic gates.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Scope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A7B25B-CF67-B50C-E5B5-5714DED939E9}"/>
              </a:ext>
            </a:extLst>
          </p:cNvPr>
          <p:cNvSpPr txBox="1"/>
          <p:nvPr/>
        </p:nvSpPr>
        <p:spPr>
          <a:xfrm>
            <a:off x="2361180" y="2082939"/>
            <a:ext cx="7691038" cy="76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application's target users include the following but are not limited to: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F60B53-B19D-2D6B-E4E8-7BD0ECB0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07" y="3724954"/>
            <a:ext cx="2002971" cy="2002971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8CD1921-E1C3-C6BA-7274-7615776BA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27" y="3880402"/>
            <a:ext cx="1692076" cy="169207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B63E15C-9FF6-8D24-AA09-7E3287FBC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22" y="3899799"/>
            <a:ext cx="1692076" cy="1692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90DE3D-5501-4752-D712-6C7D2121568B}"/>
              </a:ext>
            </a:extLst>
          </p:cNvPr>
          <p:cNvSpPr txBox="1"/>
          <p:nvPr/>
        </p:nvSpPr>
        <p:spPr>
          <a:xfrm>
            <a:off x="2407997" y="58000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Children between the ages of 5 and 12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8050D-3751-9276-3309-F214B9F5B89B}"/>
              </a:ext>
            </a:extLst>
          </p:cNvPr>
          <p:cNvSpPr txBox="1"/>
          <p:nvPr/>
        </p:nvSpPr>
        <p:spPr>
          <a:xfrm>
            <a:off x="7462163" y="5758196"/>
            <a:ext cx="105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10346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2868684" y="340481"/>
            <a:ext cx="5496695" cy="1200329"/>
            <a:chOff x="3200263" y="238883"/>
            <a:chExt cx="5496695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Analysis</a:t>
              </a:r>
              <a:endParaRPr lang="en-US" sz="3600" b="1" dirty="0"/>
            </a:p>
            <a:p>
              <a:pPr algn="ctr"/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2044097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241F53-0124-F0FE-CF29-C0016FEAE859}"/>
              </a:ext>
            </a:extLst>
          </p:cNvPr>
          <p:cNvSpPr txBox="1"/>
          <p:nvPr/>
        </p:nvSpPr>
        <p:spPr>
          <a:xfrm>
            <a:off x="1785576" y="940645"/>
            <a:ext cx="7691038" cy="344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ar-E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Requirements</a:t>
            </a: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endParaRPr lang="ar-EG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ar-E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Parents Shall be able to make an account.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2) All users Shall be able to track his/her achievements.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3) All users Shall be able to track his/her progress of the game.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4) All users Shall be able to spend his/her points on buying games or avatars.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5) All users Shall be able to play games.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0CB716-46D1-8917-D727-AFD5D2B3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15" y="43109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F50BEE-679D-4530-A5E8-532A1ECED0AD}"/>
              </a:ext>
            </a:extLst>
          </p:cNvPr>
          <p:cNvSpPr txBox="1"/>
          <p:nvPr/>
        </p:nvSpPr>
        <p:spPr>
          <a:xfrm>
            <a:off x="2806801" y="311453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A0A8"/>
                </a:solidFill>
                <a:latin typeface="Tw Cen MT" panose="020B0602020104020603" pitchFamily="34" charset="0"/>
              </a:rPr>
              <a:t>Use case diagram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C28CA0-A67A-4F2D-9984-FE60F8C66C46}"/>
              </a:ext>
            </a:extLst>
          </p:cNvPr>
          <p:cNvGrpSpPr/>
          <p:nvPr/>
        </p:nvGrpSpPr>
        <p:grpSpPr>
          <a:xfrm>
            <a:off x="-11774019" y="-37307"/>
            <a:ext cx="12482924" cy="6895307"/>
            <a:chOff x="-12129822" y="-37307"/>
            <a:chExt cx="12482924" cy="689530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A129AF7-A727-41DB-9B16-6E270BA5A23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E10F1C-4A4A-45BB-BD87-2D8672642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8D224-423E-43B3-B54D-1C060BBCAEEB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pic>
        <p:nvPicPr>
          <p:cNvPr id="2" name="Picture 1" descr="Diagram">
            <a:extLst>
              <a:ext uri="{FF2B5EF4-FFF2-40B4-BE49-F238E27FC236}">
                <a16:creationId xmlns:a16="http://schemas.microsoft.com/office/drawing/2014/main" id="{F182382F-4C7B-D91E-ACF7-FF7057A0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38" y="1052353"/>
            <a:ext cx="4509622" cy="543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E1A7734-2220-3032-4ED6-35C9E272312C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28D8FB4-70B7-14D1-D6F6-E94E95925012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641F14-1506-BB14-4529-B09AA994EAB3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B8B1A78-E4ED-BEDF-1C9A-1D3820EB867D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9BADCF5-FB88-F1C9-FFD7-2654034587C0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E23C9D-3BF0-6CF3-F412-B5AE11C77B46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44EAB6-A1DD-EF44-3241-88C8E517F5A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E10A86F-DF4D-1EC2-981E-74C9F15B5306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7331DB-A6A1-3C92-855A-694D508AE00C}"/>
              </a:ext>
            </a:extLst>
          </p:cNvPr>
          <p:cNvGrpSpPr/>
          <p:nvPr/>
        </p:nvGrpSpPr>
        <p:grpSpPr>
          <a:xfrm>
            <a:off x="-2990502" y="-37704"/>
            <a:ext cx="12482924" cy="6895307"/>
            <a:chOff x="-12129822" y="-37307"/>
            <a:chExt cx="12482924" cy="68953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C6368D-6B3F-BAB3-3B71-D4F736C98961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C3554-A046-9E32-CBE8-9C793EA18BE5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5134D0-17C2-64C0-7821-50F1B4376F49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7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8B2AB10-6C53-CFD7-A4AD-E974F86D3DC7}"/>
              </a:ext>
            </a:extLst>
          </p:cNvPr>
          <p:cNvSpPr txBox="1"/>
          <p:nvPr/>
        </p:nvSpPr>
        <p:spPr>
          <a:xfrm>
            <a:off x="2253744" y="43445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7D8B"/>
                </a:solidFill>
                <a:latin typeface="Tw Cen MT" panose="020B0602020104020603" pitchFamily="34" charset="0"/>
              </a:rPr>
              <a:t>Class diagram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7892ED-2707-2E18-88AC-3CD5CCB78C25}"/>
              </a:ext>
            </a:extLst>
          </p:cNvPr>
          <p:cNvGrpSpPr/>
          <p:nvPr/>
        </p:nvGrpSpPr>
        <p:grpSpPr>
          <a:xfrm>
            <a:off x="-15458145" y="28437"/>
            <a:ext cx="12482920" cy="6913626"/>
            <a:chOff x="-9296849" y="0"/>
            <a:chExt cx="12482920" cy="691362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0EE952-A730-8AF0-EDE1-8FB10A0D301B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E66AB9-6207-A3A5-B112-3DE2A5504A3E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23086E-1154-5AB7-7C5F-5DAE4608CE55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8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F923F4-88C7-7932-A5E1-17DAA19194B4}"/>
              </a:ext>
            </a:extLst>
          </p:cNvPr>
          <p:cNvGrpSpPr/>
          <p:nvPr/>
        </p:nvGrpSpPr>
        <p:grpSpPr>
          <a:xfrm>
            <a:off x="-15911378" y="28437"/>
            <a:ext cx="12482921" cy="6858000"/>
            <a:chOff x="-9766749" y="0"/>
            <a:chExt cx="12482921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F4772AF-29FC-8666-4C28-A046A457A810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12B074-5609-008B-C919-43F83D36FCC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EACC98D-6B2F-F567-239E-679F43B98E7F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9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97BAE0-F5D3-0954-DACA-CB2565413979}"/>
              </a:ext>
            </a:extLst>
          </p:cNvPr>
          <p:cNvGrpSpPr/>
          <p:nvPr/>
        </p:nvGrpSpPr>
        <p:grpSpPr>
          <a:xfrm>
            <a:off x="-16375697" y="28437"/>
            <a:ext cx="12482922" cy="6858000"/>
            <a:chOff x="-10231068" y="0"/>
            <a:chExt cx="12482922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6292AD-69EF-B23E-4C29-9816492A232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D029943-A5D6-B084-C6A9-131E8F863C18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A62230B-27F1-3D2F-1449-84F997FECD24}"/>
                </a:ext>
              </a:extLst>
            </p:cNvPr>
            <p:cNvSpPr txBox="1"/>
            <p:nvPr/>
          </p:nvSpPr>
          <p:spPr>
            <a:xfrm rot="16200000">
              <a:off x="1434830" y="4178081"/>
              <a:ext cx="112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70F919B-BBC1-F7FF-CC29-A355CEF5F42B}"/>
              </a:ext>
            </a:extLst>
          </p:cNvPr>
          <p:cNvGrpSpPr/>
          <p:nvPr/>
        </p:nvGrpSpPr>
        <p:grpSpPr>
          <a:xfrm>
            <a:off x="-16826303" y="28437"/>
            <a:ext cx="12482923" cy="6858000"/>
            <a:chOff x="-10684854" y="0"/>
            <a:chExt cx="12482923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BF0C497-8E36-E280-9EBA-3D12B6E9CABA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EEB4EF-F1F3-5D26-AF28-3BD7F419AA3F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BBC98C-F5EE-5399-5F47-D28D922B8D03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11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FD54770-E64A-596D-CF8C-6EBA45466EAC}"/>
              </a:ext>
            </a:extLst>
          </p:cNvPr>
          <p:cNvGrpSpPr/>
          <p:nvPr/>
        </p:nvGrpSpPr>
        <p:grpSpPr>
          <a:xfrm>
            <a:off x="-17278389" y="28437"/>
            <a:ext cx="12482923" cy="6858000"/>
            <a:chOff x="-11138114" y="0"/>
            <a:chExt cx="124829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C4CA88-D23B-9D10-751D-E4F7C0C77094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CC2CA5F-C748-4A5F-7CB1-B077CA66B0D3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CB85BD-1612-3948-DF40-58DB4EB8849B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EBD560-D89B-3F49-ABDA-7477F4DC2767}"/>
              </a:ext>
            </a:extLst>
          </p:cNvPr>
          <p:cNvGrpSpPr/>
          <p:nvPr/>
        </p:nvGrpSpPr>
        <p:grpSpPr>
          <a:xfrm>
            <a:off x="-17740572" y="28437"/>
            <a:ext cx="12482924" cy="6858000"/>
            <a:chOff x="-11600297" y="0"/>
            <a:chExt cx="12482924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48FE39A-364B-DD9C-FB9F-E72EFFD2094E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9BDB379-280D-6593-7FE3-8F9BF2908295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5E9D04A-0654-5533-AAFF-3AE206C92190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13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2A3B5-AAB2-7BAB-8145-DE52FD5A139D}"/>
              </a:ext>
            </a:extLst>
          </p:cNvPr>
          <p:cNvGrpSpPr/>
          <p:nvPr/>
        </p:nvGrpSpPr>
        <p:grpSpPr>
          <a:xfrm>
            <a:off x="-18193897" y="-8870"/>
            <a:ext cx="12482924" cy="6895307"/>
            <a:chOff x="-12129822" y="-37307"/>
            <a:chExt cx="12482924" cy="689530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F34287-EE58-DD56-2459-FCC23BD6CA5E}"/>
                </a:ext>
              </a:extLst>
            </p:cNvPr>
            <p:cNvSpPr/>
            <p:nvPr/>
          </p:nvSpPr>
          <p:spPr>
            <a:xfrm>
              <a:off x="-12129822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3762E6-A5E5-0E4B-2C37-1D6C1D0083C0}"/>
                </a:ext>
              </a:extLst>
            </p:cNvPr>
            <p:cNvSpPr/>
            <p:nvPr/>
          </p:nvSpPr>
          <p:spPr>
            <a:xfrm>
              <a:off x="-104098" y="-4763"/>
              <a:ext cx="457200" cy="1006253"/>
            </a:xfrm>
            <a:prstGeom prst="rect">
              <a:avLst/>
            </a:prstGeom>
            <a:solidFill>
              <a:srgbClr val="FF7D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C485E96-83F8-7165-0F77-88610B82F6BA}"/>
                </a:ext>
              </a:extLst>
            </p:cNvPr>
            <p:cNvSpPr txBox="1"/>
            <p:nvPr/>
          </p:nvSpPr>
          <p:spPr>
            <a:xfrm rot="16200000">
              <a:off x="-445269" y="276690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14</a:t>
              </a:r>
            </a:p>
          </p:txBody>
        </p:sp>
      </p:grp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7F19D3E-6005-54D1-F0A4-30365893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04" y="1198690"/>
            <a:ext cx="5011784" cy="5350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704</Words>
  <Application>Microsoft Office PowerPoint</Application>
  <PresentationFormat>Widescreen</PresentationFormat>
  <Paragraphs>191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inherit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andria salah</cp:lastModifiedBy>
  <cp:revision>16</cp:revision>
  <dcterms:created xsi:type="dcterms:W3CDTF">2020-09-29T10:58:38Z</dcterms:created>
  <dcterms:modified xsi:type="dcterms:W3CDTF">2022-12-07T19:42:09Z</dcterms:modified>
</cp:coreProperties>
</file>